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7" r:id="rId3"/>
    <p:sldId id="285" r:id="rId4"/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79" r:id="rId13"/>
    <p:sldId id="281" r:id="rId14"/>
    <p:sldId id="282" r:id="rId15"/>
    <p:sldId id="283" r:id="rId16"/>
    <p:sldId id="284" r:id="rId17"/>
    <p:sldId id="302" r:id="rId18"/>
    <p:sldId id="308" r:id="rId19"/>
    <p:sldId id="288" r:id="rId20"/>
    <p:sldId id="271" r:id="rId21"/>
    <p:sldId id="293" r:id="rId22"/>
    <p:sldId id="299" r:id="rId23"/>
    <p:sldId id="303" r:id="rId24"/>
    <p:sldId id="306" r:id="rId2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58" d="100"/>
          <a:sy n="58" d="100"/>
        </p:scale>
        <p:origin x="98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C8D875F-997A-8E7C-1DAB-5668C7B3C9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E927F72-32B5-3726-C292-A6882B3088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2AA3E80-4E58-9F69-1C7F-86CADBED0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B2019-110F-4C9F-A980-562266365943}" type="datetimeFigureOut">
              <a:rPr lang="pl-PL" smtClean="0"/>
              <a:t>11.02.2026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6503D96-06E0-F95D-85E9-6FA133E08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2E72F8D-976C-8C0F-C575-E0B2329FF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DEBE8-75B0-4C2F-90AA-BA924CBDEE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9026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4840DB-9A32-157D-863D-B416D7A37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C186097-03E0-8864-97BA-8B411B1455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15A0B77-52E6-FB1E-C4E4-35ACE51D0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B2019-110F-4C9F-A980-562266365943}" type="datetimeFigureOut">
              <a:rPr lang="pl-PL" smtClean="0"/>
              <a:t>11.02.2026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E5C871A-8BA2-8231-A24F-FD1FF2E75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2FE1953-F678-2B0D-3452-073005DE0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DEBE8-75B0-4C2F-90AA-BA924CBDEE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1116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168176F6-4931-6C2D-2FF8-C9886D7E48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54E580A-26BD-33F3-19A7-DCEABB4F4A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50C193F-2B5D-8431-F4F1-BAD79A2F9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B2019-110F-4C9F-A980-562266365943}" type="datetimeFigureOut">
              <a:rPr lang="pl-PL" smtClean="0"/>
              <a:t>11.02.2026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3F7B023-AECC-9192-F62C-F35217EB4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824D55D-6BB1-613A-AC20-8B2613EB9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DEBE8-75B0-4C2F-90AA-BA924CBDEE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8677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B25FEF-A1FF-289D-393F-4432DE79C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38B8C47-D97F-D824-8F40-64BB7FA47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CDD8566-CF16-6533-0456-C0D3CB52C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B2019-110F-4C9F-A980-562266365943}" type="datetimeFigureOut">
              <a:rPr lang="pl-PL" smtClean="0"/>
              <a:t>11.02.2026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67DBC53-8226-43A3-737A-FE44ADD66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16BE761-F630-F0AB-BADA-A2B906AAE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DEBE8-75B0-4C2F-90AA-BA924CBDEE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9430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672D6A-0FDA-C583-A69E-12AA76E2B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5E67E8B-E922-9253-8BBD-B59045BBC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9A8BC88-5507-6B61-595E-5471E6FE7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B2019-110F-4C9F-A980-562266365943}" type="datetimeFigureOut">
              <a:rPr lang="pl-PL" smtClean="0"/>
              <a:t>11.02.2026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2B25821-B6D1-93C0-5C4A-768CEF3EF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060BE32-03D5-4820-C8CF-8C962C51F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DEBE8-75B0-4C2F-90AA-BA924CBDEE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9204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0B7359-DA38-E681-931B-54CFC435E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F9C541A-8615-39FF-3C54-98ACF570D8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B3E4089-64C9-B83E-5A7F-4435FFD8A6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66D0E25-FC57-B9CE-19DC-CDEA24E8C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B2019-110F-4C9F-A980-562266365943}" type="datetimeFigureOut">
              <a:rPr lang="pl-PL" smtClean="0"/>
              <a:t>11.02.2026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3EF765A-FC4F-965F-9A0E-0B841A208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972726B-E2D5-C214-04F6-168F64B62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DEBE8-75B0-4C2F-90AA-BA924CBDEE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5844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3C38C8-FBD7-FBDF-8A65-0C883736F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CA2A450-939E-49A0-723B-73B0AA7808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9473D7A-CA9C-128E-7FFB-F008CF7DE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FD2E3B9-7263-D2FB-C89D-D497D7099B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8FF5C73F-D1E5-F32B-85DC-C0F1A1BD84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228C08C-80AE-3F12-56C4-8195A2F14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B2019-110F-4C9F-A980-562266365943}" type="datetimeFigureOut">
              <a:rPr lang="pl-PL" smtClean="0"/>
              <a:t>11.02.2026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F4A414B0-8567-7578-6700-71AD0C8B6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ACD56FE0-5372-AFF0-7865-80BAC0A58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DEBE8-75B0-4C2F-90AA-BA924CBDEE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4469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235065-6EDF-F284-D57B-A06242DC9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10848476-FD36-1E46-6AD7-611BBE5EA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B2019-110F-4C9F-A980-562266365943}" type="datetimeFigureOut">
              <a:rPr lang="pl-PL" smtClean="0"/>
              <a:t>11.02.2026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74C65CC3-D263-D9B9-025E-F3AB62A37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469B5D8-BA38-A31A-F9D6-035AEDA3C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DEBE8-75B0-4C2F-90AA-BA924CBDEE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097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D3687E72-D452-9118-F4C0-664B91FCB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B2019-110F-4C9F-A980-562266365943}" type="datetimeFigureOut">
              <a:rPr lang="pl-PL" smtClean="0"/>
              <a:t>11.02.2026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621068BF-B3B2-F45E-A9DC-60915BB2F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DEADA12-84EF-BCA7-2F09-A3D4FCFD8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DEBE8-75B0-4C2F-90AA-BA924CBDEE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5607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B515CA-6E3D-6A63-03AF-C415BA693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7BE6397-BA2D-DF8B-35BA-FADF2C30E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01EB214-DF00-3B3F-2945-A636097D88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5B77080-6F21-658D-8249-EA59175A5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B2019-110F-4C9F-A980-562266365943}" type="datetimeFigureOut">
              <a:rPr lang="pl-PL" smtClean="0"/>
              <a:t>11.02.2026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BB8E2F9-EAC8-F0E1-06BF-B99D8BBD3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63FC7F8-4B10-8755-7855-569D9B64F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DEBE8-75B0-4C2F-90AA-BA924CBDEE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8114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63CCBE-FD08-5DAC-9A38-3784062E7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01B652A1-4818-D98E-A6EA-0B680AFA6E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B30C0F5-9B9F-6BA8-2F28-32A0B19DCA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D5E4E48-93A5-8AC3-663E-E4FDDFBBD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B2019-110F-4C9F-A980-562266365943}" type="datetimeFigureOut">
              <a:rPr lang="pl-PL" smtClean="0"/>
              <a:t>11.02.2026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5B1159B-6F90-533B-5DA7-4EF04828C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4E6EA9D-78A7-8DF9-676E-43CBA1A19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DEBE8-75B0-4C2F-90AA-BA924CBDEE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0364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5379BCDA-DE67-DF9F-53EB-6F2B5AF37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807D356-3384-5A24-B21A-A1A9931679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D7265E0-D394-D507-E33A-EDEF4C86E1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1B2019-110F-4C9F-A980-562266365943}" type="datetimeFigureOut">
              <a:rPr lang="pl-PL" smtClean="0"/>
              <a:t>11.02.2026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7AB21C5-8246-BED7-3745-A6FE90E875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1F3C5CF-0E96-092A-3195-65F8E49D43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EDEBE8-75B0-4C2F-90AA-BA924CBDEE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6414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solidFill>
                  <a:srgbClr val="00B050"/>
                </a:solidFill>
              </a:rPr>
              <a:t>Stowarzyszenie Edukacyjne</a:t>
            </a:r>
            <a:br>
              <a:rPr lang="pl-PL" dirty="0">
                <a:solidFill>
                  <a:srgbClr val="00B050"/>
                </a:solidFill>
              </a:rPr>
            </a:br>
            <a:r>
              <a:rPr lang="pl-PL" dirty="0">
                <a:solidFill>
                  <a:srgbClr val="00B050"/>
                </a:solidFill>
              </a:rPr>
              <a:t>im. Julianny Junosza-Szaniawskiej</a:t>
            </a:r>
            <a:br>
              <a:rPr lang="pl-PL" dirty="0">
                <a:solidFill>
                  <a:srgbClr val="00B050"/>
                </a:solidFill>
              </a:rPr>
            </a:br>
            <a:r>
              <a:rPr lang="pl-PL" dirty="0" err="1">
                <a:solidFill>
                  <a:srgbClr val="00B050"/>
                </a:solidFill>
              </a:rPr>
              <a:t>zd</a:t>
            </a:r>
            <a:r>
              <a:rPr lang="pl-PL" dirty="0">
                <a:solidFill>
                  <a:srgbClr val="00B050"/>
                </a:solidFill>
              </a:rPr>
              <a:t>. </a:t>
            </a:r>
            <a:r>
              <a:rPr lang="pl-PL" dirty="0" err="1">
                <a:solidFill>
                  <a:srgbClr val="00B050"/>
                </a:solidFill>
              </a:rPr>
              <a:t>Oberländer</a:t>
            </a:r>
            <a:r>
              <a:rPr lang="pl-PL" dirty="0">
                <a:solidFill>
                  <a:srgbClr val="00B050"/>
                </a:solidFill>
              </a:rPr>
              <a:t>.</a:t>
            </a:r>
            <a:br>
              <a:rPr lang="pl-PL" dirty="0"/>
            </a:br>
            <a:endParaRPr lang="pl-PL" dirty="0"/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  <a:p>
            <a:r>
              <a:rPr lang="pl-PL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Branice 22 października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rgbClr val="00B050"/>
                </a:solidFill>
              </a:rPr>
              <a:t>Pierwszy konkurs 2006</a:t>
            </a:r>
            <a:br>
              <a:rPr lang="pl-PL" dirty="0">
                <a:solidFill>
                  <a:srgbClr val="00B050"/>
                </a:solidFill>
              </a:rPr>
            </a:br>
            <a:r>
              <a:rPr lang="pl-PL" dirty="0">
                <a:solidFill>
                  <a:srgbClr val="00B050"/>
                </a:solidFill>
              </a:rPr>
              <a:t>wygrała Adriana.</a:t>
            </a:r>
          </a:p>
        </p:txBody>
      </p:sp>
      <p:pic>
        <p:nvPicPr>
          <p:cNvPr id="17410" name="Picture 2" descr="E:\poezja rodzinna, gry\Stypendium Julianny\Adriana Dębowska\Adrianna-zdjęcia\IMG_01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8692" y="1600201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00B050"/>
                </a:solidFill>
              </a:rPr>
              <a:t>Kolejni stypendyści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pl-PL" sz="2400" dirty="0"/>
              <a:t>Adriana Dębowska       1.09.2006 -  30.06.2010</a:t>
            </a:r>
          </a:p>
          <a:p>
            <a:pPr lvl="0"/>
            <a:r>
              <a:rPr lang="pl-PL" sz="2400" dirty="0"/>
              <a:t>Marzena Wróblewska  1.09.2008 – 30.06.2009</a:t>
            </a:r>
          </a:p>
          <a:p>
            <a:pPr lvl="0"/>
            <a:r>
              <a:rPr lang="pl-PL" sz="2400" dirty="0"/>
              <a:t>Kamila </a:t>
            </a:r>
            <a:r>
              <a:rPr lang="pl-PL" sz="2400" dirty="0" err="1"/>
              <a:t>Pączko</a:t>
            </a:r>
            <a:r>
              <a:rPr lang="pl-PL" sz="2400" dirty="0"/>
              <a:t>                1.09.2009 – 31.08.2014</a:t>
            </a:r>
          </a:p>
          <a:p>
            <a:pPr lvl="0"/>
            <a:r>
              <a:rPr lang="pl-PL" sz="2400" dirty="0"/>
              <a:t>Daniel Szponder            1.09.2012 – 1.08.2017</a:t>
            </a:r>
          </a:p>
          <a:p>
            <a:pPr lvl="0"/>
            <a:r>
              <a:rPr lang="pl-PL" sz="2400" dirty="0"/>
              <a:t>Emilia Ciastoń                1.09.2014 -  31.08.2020</a:t>
            </a:r>
          </a:p>
          <a:p>
            <a:pPr lvl="0"/>
            <a:r>
              <a:rPr lang="pl-PL" sz="2400" dirty="0"/>
              <a:t>Miłosz Walecki              1.09.2016 – 30.06.2021</a:t>
            </a:r>
          </a:p>
          <a:p>
            <a:pPr lvl="0"/>
            <a:r>
              <a:rPr lang="pl-PL" sz="2400" dirty="0"/>
              <a:t>Marcelina Waleriańczyk 1.09.2018 – do nadal</a:t>
            </a:r>
          </a:p>
          <a:p>
            <a:pPr lvl="0"/>
            <a:r>
              <a:rPr lang="pl-PL" sz="2400" dirty="0"/>
              <a:t>Maciej Dereń                  1.03.2022 – do nadal</a:t>
            </a:r>
          </a:p>
          <a:p>
            <a:pPr lvl="0"/>
            <a:r>
              <a:rPr lang="pl-PL" sz="2400" dirty="0" err="1"/>
              <a:t>Dżesika</a:t>
            </a:r>
            <a:r>
              <a:rPr lang="pl-PL" sz="2400" dirty="0"/>
              <a:t> Pączko                1.03.2022 – do nadal</a:t>
            </a:r>
          </a:p>
          <a:p>
            <a:pPr lvl="0"/>
            <a:endParaRPr lang="pl-PL" sz="2400" dirty="0"/>
          </a:p>
          <a:p>
            <a:endParaRPr lang="pl-PL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Marzena Wróblewska</a:t>
            </a:r>
          </a:p>
        </p:txBody>
      </p:sp>
      <p:pic>
        <p:nvPicPr>
          <p:cNvPr id="1026" name="Picture 2" descr="E:\AAA dane z dnia 5.09.2013-Darka\Documents\poezja rodzinna, gry\Stypendium Julianny\Konkurs 2008\zdjęcie Marzen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8692" y="1600201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Kamila </a:t>
            </a:r>
            <a:r>
              <a:rPr lang="pl-PL" dirty="0" err="1"/>
              <a:t>Pączko</a:t>
            </a:r>
            <a:endParaRPr lang="pl-PL" dirty="0"/>
          </a:p>
        </p:txBody>
      </p:sp>
      <p:pic>
        <p:nvPicPr>
          <p:cNvPr id="2050" name="Picture 2" descr="E:\AAA dane z dnia 5.09.2013-Darka\Documents\poezja rodzinna, gry\Stypendium Julianny\Kamila Pączko\Kamila-zdjęcia\IMG_54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8764" y="1600201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Daniel Szponder</a:t>
            </a:r>
          </a:p>
        </p:txBody>
      </p:sp>
      <p:pic>
        <p:nvPicPr>
          <p:cNvPr id="3074" name="Picture 2" descr="E:\AAA dane z dnia 5.09.2013-Darka\Documents\poezja rodzinna, gry\Stypendium Julianny\Konkurs 2011\zdjęcia\IMG_75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9776" y="1270894"/>
            <a:ext cx="3960440" cy="52805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Emilia Ciastoń</a:t>
            </a:r>
          </a:p>
        </p:txBody>
      </p:sp>
      <p:pic>
        <p:nvPicPr>
          <p:cNvPr id="4098" name="Picture 2" descr="E:\poezja rodzinna, gry\Stypendium Julianny\Ciastoń Emilia\IMG_15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8692" y="1600201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Miłosz Walecki</a:t>
            </a:r>
          </a:p>
        </p:txBody>
      </p:sp>
      <p:pic>
        <p:nvPicPr>
          <p:cNvPr id="5122" name="Picture 2" descr="E:\poezja rodzinna, gry\Stypendium Julianny\Walecki Miłosz\IMG_4071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093" r="15033"/>
          <a:stretch>
            <a:fillRect/>
          </a:stretch>
        </p:blipFill>
        <p:spPr bwMode="auto">
          <a:xfrm>
            <a:off x="3791744" y="1600201"/>
            <a:ext cx="468052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Przykłady prac społecznych stypendystów.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Udział w Autorskim Teatrze Młodzieżowym i organizacja Ogólnopolskiego Dnia Szkoły bez Przemocy.</a:t>
            </a:r>
          </a:p>
          <a:p>
            <a:r>
              <a:rPr lang="pl-PL" dirty="0"/>
              <a:t>Udział w zespole wokalno-instrumentalnym „Sweet Girls” działającym przy Zespole Gimnazjalno-Szkolnym w Branicach.</a:t>
            </a:r>
          </a:p>
          <a:p>
            <a:r>
              <a:rPr lang="pl-PL" dirty="0"/>
              <a:t>Udział w zbiórce żywności i praca w Stowarzyszeniu „Ziarenko” prowadzącego świetlicę dla dzieci.</a:t>
            </a:r>
          </a:p>
          <a:p>
            <a:r>
              <a:rPr lang="pl-PL" dirty="0"/>
              <a:t>Zorganizowanie w szkole akcji charytatywnej: „Zwierzęta też mają urodziny” i zebranie karmy dla bezdomnych zwierząt w schronisku., </a:t>
            </a:r>
          </a:p>
          <a:p>
            <a:r>
              <a:rPr lang="pl-PL" dirty="0"/>
              <a:t>Udział w Świątecznej zbiórce żywności w dniach 2-4 grudnia 2011r. organizowanej przez Federację Polskich Banków Żywności </a:t>
            </a:r>
          </a:p>
          <a:p>
            <a:r>
              <a:rPr lang="pl-PL" dirty="0"/>
              <a:t>Zorganizowanie sprzątania wokół terenu swojej szkoły</a:t>
            </a:r>
          </a:p>
          <a:p>
            <a:r>
              <a:rPr lang="pl-PL" dirty="0"/>
              <a:t>Zbiórka karmy dla zwierząt zakupionej z pieniędzy, których organizator akcji i kilkoro kolegów ze szkoły nie wydało na chipsy itp. przyjemności. Karmę przekazano na rzecz schroniska dla bezdomnych zwierząt w Raciborzu.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4A22306-5FED-3078-52C3-EA5229696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>
                <a:solidFill>
                  <a:srgbClr val="00B050"/>
                </a:solidFill>
              </a:rPr>
              <a:t>Przykładowe tytuły prac konkursowych i rocznych pisanych przez stypendystów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408C32F3-9ED3-4EC0-6568-E904B3EE1A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1830" y="1718151"/>
            <a:ext cx="5768340" cy="4290060"/>
          </a:xfrm>
        </p:spPr>
      </p:pic>
    </p:spTree>
    <p:extLst>
      <p:ext uri="{BB962C8B-B14F-4D97-AF65-F5344CB8AC3E}">
        <p14:creationId xmlns:p14="http://schemas.microsoft.com/office/powerpoint/2010/main" val="40038915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l-PL" dirty="0"/>
            </a:br>
            <a:r>
              <a:rPr lang="pl-PL" dirty="0" err="1"/>
              <a:t>Kappl</a:t>
            </a:r>
            <a:r>
              <a:rPr lang="pl-PL" dirty="0"/>
              <a:t>  5.03.2008r.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pPr>
              <a:buNone/>
            </a:pPr>
            <a:r>
              <a:rPr lang="pl-PL" dirty="0"/>
              <a:t>    Palenie tytoniu i picie alkoholu (przez stypendystę poniżej 18 roku życia) a także używanie narkotyków i konflikt z prawem mogą być podstawą cofnięcia stypendium. Decyzję w tej sprawie podejmuje Rada Stypendialna.(w głosowaniu jednogłośnie)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8BF5D02-3C84-8FF7-3A40-AA52DC978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Tu spędziliśmy ponad 50 lat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5386C38-0C36-ACDA-80DA-AB82412106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l-PL" dirty="0"/>
              <a:t>Dom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043DEF7-6559-9B78-3409-CBD7987D1E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l-PL" dirty="0"/>
              <a:t>Szpital</a:t>
            </a:r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ADA26F49-97D2-DCB2-6656-1634E1D81E2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169025" y="3240692"/>
            <a:ext cx="4416830" cy="1988509"/>
          </a:xfrm>
          <a:prstGeom prst="rect">
            <a:avLst/>
          </a:prstGeom>
        </p:spPr>
      </p:pic>
      <p:pic>
        <p:nvPicPr>
          <p:cNvPr id="10" name="Picture 2" descr="C:\Users\Antoni\Pictures\Branice\Domek\2011-09-18\IMG_8340.JPG">
            <a:extLst>
              <a:ext uri="{FF2B5EF4-FFF2-40B4-BE49-F238E27FC236}">
                <a16:creationId xmlns:a16="http://schemas.microsoft.com/office/drawing/2014/main" id="{30D0540E-4CEB-F29F-057F-181B12CF65E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137" y="2996953"/>
            <a:ext cx="3101247" cy="2325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94970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l-PL" dirty="0"/>
            </a:br>
            <a:r>
              <a:rPr lang="pl-PL" dirty="0" err="1">
                <a:solidFill>
                  <a:srgbClr val="00B050"/>
                </a:solidFill>
              </a:rPr>
              <a:t>Moena</a:t>
            </a:r>
            <a:r>
              <a:rPr lang="pl-PL" dirty="0">
                <a:solidFill>
                  <a:srgbClr val="00B050"/>
                </a:solidFill>
              </a:rPr>
              <a:t>  8.03.2011r.</a:t>
            </a:r>
            <a:br>
              <a:rPr lang="pl-PL" dirty="0"/>
            </a:br>
            <a:endParaRPr lang="pl-PL" dirty="0"/>
          </a:p>
        </p:txBody>
      </p:sp>
      <p:pic>
        <p:nvPicPr>
          <p:cNvPr id="4" name="Symbol zastępczy zawartości 3" descr="C:\Users\Antoni\Pictures\Madonna-Moena 2011\16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8692" y="1600201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l-PL" dirty="0"/>
            </a:br>
            <a:r>
              <a:rPr lang="pl-PL" dirty="0" err="1"/>
              <a:t>Gerlosberg</a:t>
            </a:r>
            <a:r>
              <a:rPr lang="pl-PL" dirty="0"/>
              <a:t>  6.03.2012r.</a:t>
            </a:r>
            <a:br>
              <a:rPr lang="pl-PL" dirty="0"/>
            </a:br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Marek Jaworski zgłosił wniosek by następne Walne Zebranie odbyło się we Włoszech a nie w Austrii, co spotkało się z powszechnym aplauzem.	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19536" y="18864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pl-PL" sz="3600" dirty="0"/>
            </a:br>
            <a:r>
              <a:rPr lang="en-US" sz="3600" dirty="0" err="1"/>
              <a:t>Schnapplhof</a:t>
            </a:r>
            <a:r>
              <a:rPr lang="en-US" sz="3600" dirty="0"/>
              <a:t>, </a:t>
            </a:r>
            <a:r>
              <a:rPr lang="en-US" sz="3600" dirty="0" err="1"/>
              <a:t>Kirchberg</a:t>
            </a:r>
            <a:r>
              <a:rPr lang="en-US" sz="3600" dirty="0"/>
              <a:t> in Tirol   23.01.2018r</a:t>
            </a:r>
            <a:r>
              <a:rPr lang="en-US" dirty="0"/>
              <a:t>.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Uchwała o zmianie regulaminu w związku                      z reformą szkolnictwa. </a:t>
            </a:r>
          </a:p>
          <a:p>
            <a:pPr>
              <a:buNone/>
            </a:pPr>
            <a:endParaRPr lang="pl-PL" dirty="0"/>
          </a:p>
          <a:p>
            <a:r>
              <a:rPr lang="pl-PL" dirty="0"/>
              <a:t>Uchwały w sprawie dalszego funkcjonowania Stowarzyszenia po wyprowadzce sponsorów              z Branic nie podjęto. Postanowiono natomiast  zorganizować w Branicach  w miesiącu czerwcu 2018r. spotkanie z byłymi stypendystami                z udziałem sponsorów celem rozpoznania sytuacji odnośnie dalszego funkcjonowania Stowarzyszenia.</a:t>
            </a:r>
          </a:p>
          <a:p>
            <a:endParaRPr lang="pl-PL" dirty="0"/>
          </a:p>
          <a:p>
            <a:pPr>
              <a:buNone/>
            </a:pPr>
            <a:endParaRPr lang="pl-PL" dirty="0"/>
          </a:p>
          <a:p>
            <a:endParaRPr lang="pl-PL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>
                <a:solidFill>
                  <a:srgbClr val="00B050"/>
                </a:solidFill>
              </a:rPr>
              <a:t>Finanse Stowarzyszenia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sz="2600" dirty="0"/>
              <a:t>W sumie ze składek członkowskich uzbierało się od 2006 roku ponad 200 000 złotych.</a:t>
            </a:r>
          </a:p>
          <a:p>
            <a:pPr marL="0" indent="0">
              <a:buNone/>
            </a:pPr>
            <a:r>
              <a:rPr lang="pl-PL" sz="2600" dirty="0"/>
              <a:t>Na koncie Stowarzyszenia na dzień  31.01.2018 r. znajdowały się następujące pozycje:</a:t>
            </a:r>
          </a:p>
          <a:p>
            <a:pPr marL="0" indent="0">
              <a:buNone/>
            </a:pPr>
            <a:r>
              <a:rPr lang="pl-PL" sz="2600" dirty="0"/>
              <a:t>gotówka na koncie………………………….       4 100,00</a:t>
            </a:r>
          </a:p>
          <a:p>
            <a:pPr marL="0" indent="0">
              <a:buNone/>
            </a:pPr>
            <a:r>
              <a:rPr lang="pl-PL" sz="2600" dirty="0"/>
              <a:t>lokaty na koncie: </a:t>
            </a:r>
            <a:r>
              <a:rPr lang="pl-PL" sz="2600" dirty="0" err="1"/>
              <a:t>Getinbank</a:t>
            </a:r>
            <a:r>
              <a:rPr lang="pl-PL" sz="2600" dirty="0"/>
              <a:t>………..      107 224,81                                                                                         razem:                                                       </a:t>
            </a:r>
            <a:r>
              <a:rPr lang="pl-PL" sz="2600" u="sng" dirty="0"/>
              <a:t>111 324,81</a:t>
            </a:r>
          </a:p>
          <a:p>
            <a:pPr marL="0" indent="0">
              <a:buNone/>
            </a:pPr>
            <a:endParaRPr lang="pl-PL" sz="2600" dirty="0"/>
          </a:p>
          <a:p>
            <a:pPr marL="0" indent="0">
              <a:buNone/>
            </a:pPr>
            <a:r>
              <a:rPr lang="pl-PL" sz="2600" dirty="0"/>
              <a:t>Aktualnie wypłacane są 2 stypendia po 500zł i jedno 400zł, razem 1400zł miesięcznie</a:t>
            </a:r>
          </a:p>
          <a:p>
            <a:pPr marL="0" indent="0">
              <a:buNone/>
            </a:pPr>
            <a:r>
              <a:rPr lang="pl-PL" sz="2600" dirty="0"/>
              <a:t>Miesięczne składki to ok. 950zł miesięcznie + jednorazowe wpłaty</a:t>
            </a:r>
          </a:p>
          <a:p>
            <a:pPr marL="0" indent="0"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4439817" y="2060849"/>
            <a:ext cx="31012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800" dirty="0">
                <a:solidFill>
                  <a:srgbClr val="FF0000"/>
                </a:solidFill>
              </a:rPr>
              <a:t>Koniec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855640" y="1268761"/>
            <a:ext cx="64087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Dla upamiętnienia  znakomitej  Osoby - Julianny Junosza-Szaniawskiej  („</a:t>
            </a:r>
            <a:r>
              <a:rPr lang="pl-PL" dirty="0" err="1"/>
              <a:t>Isi</a:t>
            </a:r>
            <a:r>
              <a:rPr lang="pl-PL" dirty="0"/>
              <a:t>”, „</a:t>
            </a:r>
            <a:r>
              <a:rPr lang="pl-PL" dirty="0" err="1"/>
              <a:t>Szani</a:t>
            </a:r>
            <a:r>
              <a:rPr lang="pl-PL" dirty="0"/>
              <a:t>”) z domu </a:t>
            </a:r>
            <a:r>
              <a:rPr lang="pl-PL" dirty="0" err="1"/>
              <a:t>Oberländer</a:t>
            </a:r>
            <a:r>
              <a:rPr lang="pl-PL" dirty="0"/>
              <a:t>, my jej dzieci             i wnuki łącznie z naszymi rodzinami tworzymy Stowarzyszenie jej imienia.</a:t>
            </a:r>
          </a:p>
          <a:p>
            <a:r>
              <a:rPr lang="pl-PL" dirty="0"/>
              <a:t>Celem Stowarzyszenia jest ufundowanie stypendium dla dziecka ze Szkoły Podstawowej w Branicach na czas nauki w gimnazjum i liceum.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aba_mal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19381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524000" y="-5365865"/>
            <a:ext cx="9161482" cy="10987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676275" algn="l"/>
              </a:tabLst>
            </a:pPr>
            <a:endParaRPr lang="pl-PL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676275" algn="l"/>
              </a:tabLst>
            </a:pPr>
            <a:endParaRPr lang="pl-PL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676275" algn="l"/>
              </a:tabLst>
            </a:pPr>
            <a:endParaRPr lang="pl-PL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676275" algn="l"/>
              </a:tabLst>
            </a:pPr>
            <a:endParaRPr lang="pl-PL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676275" algn="l"/>
              </a:tabLst>
            </a:pPr>
            <a:endParaRPr lang="pl-PL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676275" algn="l"/>
              </a:tabLst>
            </a:pPr>
            <a:endParaRPr lang="pl-PL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676275" algn="l"/>
              </a:tabLst>
            </a:pPr>
            <a:endParaRPr lang="pl-PL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676275" algn="l"/>
              </a:tabLst>
            </a:pPr>
            <a:endParaRPr lang="pl-PL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676275" algn="l"/>
              </a:tabLst>
            </a:pPr>
            <a:endParaRPr lang="pl-PL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676275" algn="l"/>
              </a:tabLst>
            </a:pPr>
            <a:endParaRPr lang="pl-PL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676275" algn="l"/>
              </a:tabLst>
            </a:pPr>
            <a:endParaRPr lang="pl-PL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676275" algn="l"/>
              </a:tabLst>
            </a:pPr>
            <a:endParaRPr lang="pl-PL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676275" algn="l"/>
              </a:tabLst>
            </a:pPr>
            <a:endParaRPr lang="pl-PL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676275" algn="l"/>
              </a:tabLst>
            </a:pPr>
            <a:endParaRPr lang="pl-PL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676275" algn="l"/>
              </a:tabLst>
            </a:pPr>
            <a:endParaRPr lang="pl-PL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676275" algn="l"/>
              </a:tabLst>
            </a:pPr>
            <a:endParaRPr lang="pl-PL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676275" algn="l"/>
              </a:tabLst>
            </a:pPr>
            <a:endParaRPr lang="pl-PL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676275" algn="l"/>
              </a:tabLst>
            </a:pPr>
            <a:endParaRPr lang="pl-PL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676275" algn="l"/>
              </a:tabLst>
            </a:pPr>
            <a:endParaRPr lang="pl-PL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676275" algn="l"/>
              </a:tabLst>
            </a:pPr>
            <a:endParaRPr lang="pl-PL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676275" algn="l"/>
              </a:tabLst>
            </a:pPr>
            <a:endParaRPr lang="pl-PL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676275" algn="l"/>
              </a:tabLst>
            </a:pPr>
            <a:endParaRPr lang="pl-PL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676275" algn="l"/>
              </a:tabLst>
            </a:pPr>
            <a:endParaRPr lang="pl-PL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676275" algn="l"/>
              </a:tabLst>
            </a:pPr>
            <a:endParaRPr lang="pl-PL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676275" algn="l"/>
              </a:tabLst>
            </a:pPr>
            <a:endParaRPr lang="pl-PL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676275" algn="l"/>
              </a:tabLst>
            </a:pPr>
            <a:endParaRPr lang="pl-PL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676275" algn="l"/>
              </a:tabLst>
            </a:pPr>
            <a:endParaRPr lang="pl-PL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676275" algn="l"/>
              </a:tabLst>
            </a:pPr>
            <a:endParaRPr lang="pl-PL" sz="16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676275" algn="l"/>
              </a:tabLst>
            </a:pPr>
            <a:endParaRPr lang="pl-PL" sz="16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676275" algn="l"/>
              </a:tabLst>
            </a:pPr>
            <a:endParaRPr lang="pl-PL" sz="16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676275" algn="l"/>
              </a:tabLst>
            </a:pPr>
            <a:endParaRPr lang="pl-PL" sz="16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676275" algn="l"/>
              </a:tabLst>
            </a:pPr>
            <a:r>
              <a:rPr lang="pl-PL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Warszawa  26.12.2005r.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676275" algn="l"/>
              </a:tabLst>
            </a:pPr>
            <a:endParaRPr lang="pl-PL" sz="160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676275" algn="l"/>
              </a:tabLst>
            </a:pPr>
            <a:r>
              <a:rPr lang="pl-PL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Uchwała nr 1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676275" algn="l"/>
              </a:tabLst>
            </a:pPr>
            <a:endParaRPr lang="pl-PL" sz="160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676275" algn="l"/>
              </a:tabLst>
            </a:pPr>
            <a:r>
              <a:rPr lang="pl-PL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Stowarzyszenia Edukacyjnego im. Julianny Junosza-Szaniawskiej </a:t>
            </a:r>
            <a:r>
              <a:rPr lang="pl-PL" sz="16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zd</a:t>
            </a:r>
            <a:r>
              <a:rPr lang="pl-PL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lang="pl-PL" sz="16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Oberländer</a:t>
            </a:r>
            <a:r>
              <a:rPr lang="pl-PL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pl-PL" sz="160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76275" algn="l"/>
              </a:tabLst>
            </a:pPr>
            <a:r>
              <a:rPr lang="pl-PL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Powołuje się z dniem dzisiejszym Stowarzyszenie Edukacyjne im. Julianny Junosza-Szaniawskiej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676275" algn="l"/>
              </a:tabLst>
            </a:pPr>
            <a:r>
              <a:rPr lang="pl-PL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pl-PL" sz="16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zd</a:t>
            </a:r>
            <a:r>
              <a:rPr lang="pl-PL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lang="pl-PL" sz="16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Oberländer</a:t>
            </a:r>
            <a:r>
              <a:rPr lang="pl-PL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nadając mu statut, który stanowi załącznik nr 1 do Uchwały.</a:t>
            </a:r>
            <a:endParaRPr lang="pl-PL" sz="160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76275" algn="l"/>
              </a:tabLst>
            </a:pPr>
            <a:r>
              <a:rPr lang="pl-PL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Zatwierdza się „Regulamin” przyznawania stypendium im. Julianny Junosza-Szaniawskiej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676275" algn="l"/>
              </a:tabLst>
            </a:pPr>
            <a:r>
              <a:rPr lang="pl-PL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pl-PL" sz="16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zd</a:t>
            </a:r>
            <a:r>
              <a:rPr lang="pl-PL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lang="pl-PL" sz="16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Oberländer</a:t>
            </a:r>
            <a:r>
              <a:rPr lang="pl-PL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,   który stanowi załącznik nr 2 do Uchwały.</a:t>
            </a:r>
            <a:endParaRPr lang="pl-PL" sz="160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676275" algn="l"/>
              </a:tabLst>
            </a:pPr>
            <a:endParaRPr lang="pl-PL" sz="160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676275" algn="l"/>
              </a:tabLst>
            </a:pPr>
            <a:r>
              <a:rPr lang="pl-PL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Członkowie założyciele</a:t>
            </a:r>
            <a:endParaRPr lang="pl-PL" sz="160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76275" algn="l"/>
              </a:tabLst>
            </a:pPr>
            <a:r>
              <a:rPr lang="pl-PL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Antoni Junosza-Szaniawski zam. Branice ul. Szpitalna 2/1</a:t>
            </a:r>
            <a:endParaRPr lang="pl-PL" sz="160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76275" algn="l"/>
              </a:tabLst>
            </a:pPr>
            <a:r>
              <a:rPr lang="pl-PL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Ewa Junosza-Szaniawska zam. Branice ul. Szpitalna 2/1</a:t>
            </a:r>
            <a:endParaRPr lang="pl-PL" sz="160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76275" algn="l"/>
              </a:tabLst>
            </a:pPr>
            <a:r>
              <a:rPr lang="pl-PL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Krystyna Junosza-Szaniawska zam. Warszawa ul. Krasińskiego 38b/5</a:t>
            </a:r>
            <a:endParaRPr lang="pl-PL" sz="160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76275" algn="l"/>
              </a:tabLst>
            </a:pPr>
            <a:r>
              <a:rPr lang="pl-PL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Agnieszka Szaniawska- Bartnicka zam. Warszawa ul. Radna 17/9</a:t>
            </a:r>
            <a:endParaRPr lang="pl-PL" sz="160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76275" algn="l"/>
              </a:tabLst>
            </a:pPr>
            <a:r>
              <a:rPr lang="pl-PL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Maciej Bartnicki zam. Warszawa ul. Radna 17/9</a:t>
            </a:r>
            <a:endParaRPr lang="pl-PL" sz="160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76275" algn="l"/>
              </a:tabLst>
            </a:pPr>
            <a:r>
              <a:rPr lang="pl-PL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Mikołaj Junosza-Szaniawski zam. Anin ul. Północna 15H</a:t>
            </a:r>
            <a:endParaRPr lang="pl-PL" sz="160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76275" algn="l"/>
              </a:tabLst>
            </a:pPr>
            <a:r>
              <a:rPr lang="pl-PL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Marta Junosza-Szaniawska zam. Anin ul. Północna 15H</a:t>
            </a:r>
            <a:endParaRPr lang="pl-PL" sz="160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76275" algn="l"/>
              </a:tabLst>
            </a:pPr>
            <a:r>
              <a:rPr lang="pl-PL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Maria Szaniawska-Thiel zam. Warszawa ul. Narbutta 26/6a</a:t>
            </a:r>
            <a:endParaRPr lang="pl-PL" sz="160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76275" algn="l"/>
              </a:tabLst>
            </a:pPr>
            <a:r>
              <a:rPr lang="pl-PL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Stanisław Thiel zam. Warszawa ul. Narbutta 26/6a   </a:t>
            </a:r>
            <a:endParaRPr lang="pl-PL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00B050"/>
                </a:solidFill>
              </a:rPr>
              <a:t>Statut Stowarzyszenia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dirty="0"/>
          </a:p>
          <a:p>
            <a:r>
              <a:rPr lang="pl-PL" dirty="0"/>
              <a:t>Celem Stowarzyszenia jest ufundowanie stypendium dla dziecka z niezamożnej rodziny, uczęszczającego do ostatniej klasy Szkoły Podstawowej w Branicach,  które umożliwi mu naukę w gimnazjum i liceum.</a:t>
            </a:r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Fundusze na swoją działalność Stowarzyszenie uzyskuje ze składek członkowskich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00B050"/>
                </a:solidFill>
              </a:rPr>
              <a:t>Regulamin stypendium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sz="3700" dirty="0"/>
          </a:p>
          <a:p>
            <a:r>
              <a:rPr lang="pl-PL" sz="3700" dirty="0"/>
              <a:t>Do konkursu, o którym mowa w art.2 p 1 może przystąpić dziecko, które spełni  następujące warunki:</a:t>
            </a:r>
          </a:p>
          <a:p>
            <a:pPr lvl="0"/>
            <a:r>
              <a:rPr lang="pl-PL" sz="3700" dirty="0"/>
              <a:t>otrzyma pisemną zgodę rodziców na pobieranie stypendium.</a:t>
            </a:r>
          </a:p>
          <a:p>
            <a:pPr lvl="0"/>
            <a:r>
              <a:rPr lang="pl-PL" sz="3700" dirty="0"/>
              <a:t>przedstawi zaświadczenie wydane przez wychowawcę klasy lub Dyrektora szkoły, że pochodzi z niezamożnej rodziny a dzięki stypendium będzie mogło kontynuować naukę.</a:t>
            </a:r>
          </a:p>
          <a:p>
            <a:pPr lvl="0"/>
            <a:r>
              <a:rPr lang="pl-PL" sz="3700" dirty="0"/>
              <a:t>zapozna się z „Regulaminem stypendium” i złoży oświadczenie, że zna jego treść oraz będzie przestrzegać jego warunków.</a:t>
            </a:r>
          </a:p>
          <a:p>
            <a:pPr lvl="0"/>
            <a:r>
              <a:rPr lang="pl-PL" sz="3700" dirty="0"/>
              <a:t>przedstawi do dnia 31 maja pisemną pracę na dowolny temat związany z regionem swego zamieszkania (preferowane są prace pisane na maszynie lub komputerze, najlepiej na dyskietce w edytorze Word). Prace te będzie przyjmować w szkole pani mgr Teresa </a:t>
            </a:r>
            <a:r>
              <a:rPr lang="pl-PL" sz="3700" dirty="0" err="1"/>
              <a:t>Mańkiewicz-Czyszczoń</a:t>
            </a:r>
            <a:r>
              <a:rPr lang="pl-PL" sz="3700" dirty="0"/>
              <a:t>.</a:t>
            </a:r>
          </a:p>
          <a:p>
            <a:pPr lvl="0"/>
            <a:r>
              <a:rPr lang="pl-PL" sz="3700" dirty="0"/>
              <a:t>przystąpi do rozmowy kwalifikacyjnej w ustalonym terminie, którą przeprowadzi Rada Stypendialna.</a:t>
            </a:r>
          </a:p>
          <a:p>
            <a:pPr lvl="0"/>
            <a:r>
              <a:rPr lang="pl-PL" sz="3700" dirty="0"/>
              <a:t>przedstawi świadectwo ukończenia szkoły podstawowej ze średnią ocen nie niższą niż 4,0 </a:t>
            </a:r>
          </a:p>
          <a:p>
            <a:endParaRPr lang="pl-PL" sz="3700" dirty="0"/>
          </a:p>
          <a:p>
            <a:endParaRPr lang="pl-PL" dirty="0"/>
          </a:p>
          <a:p>
            <a:pPr>
              <a:buNone/>
            </a:pPr>
            <a:r>
              <a:rPr lang="pl-PL" sz="3800" dirty="0"/>
              <a:t> 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00B050"/>
                </a:solidFill>
              </a:rPr>
              <a:t>Rada stypendialna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/>
              <a:t>           Składa się z czterech osób: dwóch  wyznaczonych przez Stowarzyszenie (w tym Przewodniczący Rady), jednej  wyznaczonej przez Dyrekcję Szkoły Podstawowej w Branicach – po uzgodnieniu   z Rodziną fundatorów i jednej wyznaczonej przez Dyrekcję Banku Spółdzielczego w Branicach – po uzgodnieniu  z Rodziną .</a:t>
            </a:r>
          </a:p>
          <a:p>
            <a:endParaRPr lang="pl-PL" dirty="0"/>
          </a:p>
          <a:p>
            <a:r>
              <a:rPr lang="pl-PL" dirty="0"/>
              <a:t>          Rada rozstrzyga w konkursie o przyznaniu stypendium,  corocznie decyduje o dalszym jego przyznawaniu a także                          o wstrzymaniu jego przyznawania lub obniżeniu jego wysokości. Może także decydować o podwyższeniu stypendium lub przyznaniu </a:t>
            </a:r>
          </a:p>
          <a:p>
            <a:r>
              <a:rPr lang="pl-PL" dirty="0"/>
              <a:t>nowego stypendium w zależności od możliwości finansowych.</a:t>
            </a:r>
          </a:p>
          <a:p>
            <a:r>
              <a:rPr lang="pl-PL" dirty="0"/>
              <a:t>	</a:t>
            </a:r>
          </a:p>
          <a:p>
            <a:pPr marL="0" indent="0">
              <a:buNone/>
            </a:pPr>
            <a:r>
              <a:rPr lang="pl-PL" dirty="0"/>
              <a:t>               Za udział w pracach Rady nie przysługuje wynagrodzenie.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rgbClr val="00B050"/>
                </a:solidFill>
              </a:rPr>
              <a:t>Warunki do spełnienia przez stypendystę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dirty="0"/>
              <a:t>Beneficjant stypendium musi spełnić w ciągu całego okresu jego pobierania  następujące warunki:</a:t>
            </a:r>
          </a:p>
          <a:p>
            <a:pPr lvl="0"/>
            <a:r>
              <a:rPr lang="pl-PL" dirty="0"/>
              <a:t>uzyskać w każdym semestrze średnią ze wszystkich przedmiotów nie mniejszą  niż 4</a:t>
            </a:r>
          </a:p>
          <a:p>
            <a:pPr lvl="0"/>
            <a:r>
              <a:rPr lang="pl-PL" dirty="0"/>
              <a:t>uzyskać ze sprawowania ocenę nie gorszą niż „dobra”.</a:t>
            </a:r>
          </a:p>
          <a:p>
            <a:pPr lvl="0"/>
            <a:r>
              <a:rPr lang="pl-PL" dirty="0"/>
              <a:t>przedstawić Radzie Stypendialnej raz w roku, najpóźniej do dnia 31 maja </a:t>
            </a:r>
            <a:r>
              <a:rPr lang="pl-PL" dirty="0">
                <a:solidFill>
                  <a:srgbClr val="FF0000"/>
                </a:solidFill>
              </a:rPr>
              <a:t>esej na dowolny temat dotyczący regionu swego zamieszkania </a:t>
            </a:r>
          </a:p>
          <a:p>
            <a:pPr lvl="0"/>
            <a:r>
              <a:rPr lang="pl-PL" dirty="0">
                <a:solidFill>
                  <a:srgbClr val="FF0000"/>
                </a:solidFill>
              </a:rPr>
              <a:t>wziąć udział w dowolnej akcji społecznej </a:t>
            </a:r>
            <a:r>
              <a:rPr lang="pl-PL" dirty="0"/>
              <a:t>(lub zorganizować taką akcję) i przedstawić w terminie  jak w  pkt  1. c)  poświadczenie ze Szkoły , Gminy lub organizacji pozarządowej np. „Caritas” </a:t>
            </a:r>
          </a:p>
          <a:p>
            <a:pPr lvl="0"/>
            <a:endParaRPr lang="pl-PL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1024</Words>
  <Application>Microsoft Office PowerPoint</Application>
  <PresentationFormat>Panoramiczny</PresentationFormat>
  <Paragraphs>138</Paragraphs>
  <Slides>24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8" baseType="lpstr">
      <vt:lpstr>Aptos</vt:lpstr>
      <vt:lpstr>Aptos Display</vt:lpstr>
      <vt:lpstr>Arial</vt:lpstr>
      <vt:lpstr>Motyw pakietu Office</vt:lpstr>
      <vt:lpstr>Stowarzyszenie Edukacyjne im. Julianny Junosza-Szaniawskiej zd. Oberländer. </vt:lpstr>
      <vt:lpstr>Tu spędziliśmy ponad 50 lat</vt:lpstr>
      <vt:lpstr>Prezentacja programu PowerPoint</vt:lpstr>
      <vt:lpstr>Prezentacja programu PowerPoint</vt:lpstr>
      <vt:lpstr>Prezentacja programu PowerPoint</vt:lpstr>
      <vt:lpstr>Statut Stowarzyszenia</vt:lpstr>
      <vt:lpstr>Regulamin stypendium</vt:lpstr>
      <vt:lpstr>Rada stypendialna</vt:lpstr>
      <vt:lpstr>Warunki do spełnienia przez stypendystę</vt:lpstr>
      <vt:lpstr>Pierwszy konkurs 2006 wygrała Adriana.</vt:lpstr>
      <vt:lpstr>Kolejni stypendyści</vt:lpstr>
      <vt:lpstr>Marzena Wróblewska</vt:lpstr>
      <vt:lpstr>Kamila Pączko</vt:lpstr>
      <vt:lpstr>Daniel Szponder</vt:lpstr>
      <vt:lpstr>Emilia Ciastoń</vt:lpstr>
      <vt:lpstr>Miłosz Walecki</vt:lpstr>
      <vt:lpstr>Przykłady prac społecznych stypendystów.</vt:lpstr>
      <vt:lpstr>Przykładowe tytuły prac konkursowych i rocznych pisanych przez stypendystów</vt:lpstr>
      <vt:lpstr> Kappl  5.03.2008r. </vt:lpstr>
      <vt:lpstr> Moena  8.03.2011r. </vt:lpstr>
      <vt:lpstr> Gerlosberg  6.03.2012r. </vt:lpstr>
      <vt:lpstr> Schnapplhof, Kirchberg in Tirol   23.01.2018r. </vt:lpstr>
      <vt:lpstr>Finanse Stowarzyszenia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Junosza-Szaniawska Anna (STUD)</dc:creator>
  <cp:lastModifiedBy>Junosza-Szaniawska Anna (STUD)</cp:lastModifiedBy>
  <cp:revision>5</cp:revision>
  <dcterms:created xsi:type="dcterms:W3CDTF">2026-02-11T15:20:53Z</dcterms:created>
  <dcterms:modified xsi:type="dcterms:W3CDTF">2026-02-11T15:27:12Z</dcterms:modified>
</cp:coreProperties>
</file>